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9"/>
  </p:notesMasterIdLst>
  <p:sldIdLst>
    <p:sldId id="256" r:id="rId2"/>
    <p:sldId id="312" r:id="rId3"/>
    <p:sldId id="269" r:id="rId4"/>
    <p:sldId id="262" r:id="rId5"/>
    <p:sldId id="327" r:id="rId6"/>
    <p:sldId id="324" r:id="rId7"/>
    <p:sldId id="323" r:id="rId8"/>
    <p:sldId id="318" r:id="rId9"/>
    <p:sldId id="325" r:id="rId10"/>
    <p:sldId id="329" r:id="rId11"/>
    <p:sldId id="264" r:id="rId12"/>
    <p:sldId id="270" r:id="rId13"/>
    <p:sldId id="274" r:id="rId14"/>
    <p:sldId id="313" r:id="rId15"/>
    <p:sldId id="306" r:id="rId16"/>
    <p:sldId id="315" r:id="rId17"/>
    <p:sldId id="316" r:id="rId18"/>
    <p:sldId id="303" r:id="rId19"/>
    <p:sldId id="320" r:id="rId20"/>
    <p:sldId id="304" r:id="rId21"/>
    <p:sldId id="305" r:id="rId22"/>
    <p:sldId id="302" r:id="rId23"/>
    <p:sldId id="300" r:id="rId24"/>
    <p:sldId id="271" r:id="rId25"/>
    <p:sldId id="299" r:id="rId26"/>
    <p:sldId id="287" r:id="rId27"/>
    <p:sldId id="278" r:id="rId28"/>
    <p:sldId id="276" r:id="rId29"/>
    <p:sldId id="272" r:id="rId30"/>
    <p:sldId id="280" r:id="rId31"/>
    <p:sldId id="277" r:id="rId32"/>
    <p:sldId id="279" r:id="rId33"/>
    <p:sldId id="281" r:id="rId34"/>
    <p:sldId id="266" r:id="rId35"/>
    <p:sldId id="289" r:id="rId36"/>
    <p:sldId id="288" r:id="rId37"/>
    <p:sldId id="291" r:id="rId38"/>
    <p:sldId id="292" r:id="rId39"/>
    <p:sldId id="296" r:id="rId40"/>
    <p:sldId id="290" r:id="rId41"/>
    <p:sldId id="295" r:id="rId42"/>
    <p:sldId id="293" r:id="rId43"/>
    <p:sldId id="294" r:id="rId44"/>
    <p:sldId id="297" r:id="rId45"/>
    <p:sldId id="298" r:id="rId46"/>
    <p:sldId id="275" r:id="rId47"/>
    <p:sldId id="260" r:id="rId48"/>
    <p:sldId id="261" r:id="rId49"/>
    <p:sldId id="267" r:id="rId50"/>
    <p:sldId id="268" r:id="rId51"/>
    <p:sldId id="331" r:id="rId52"/>
    <p:sldId id="332" r:id="rId53"/>
    <p:sldId id="333" r:id="rId54"/>
    <p:sldId id="339" r:id="rId55"/>
    <p:sldId id="340" r:id="rId56"/>
    <p:sldId id="341" r:id="rId57"/>
    <p:sldId id="342" r:id="rId58"/>
    <p:sldId id="343" r:id="rId59"/>
    <p:sldId id="344" r:id="rId60"/>
    <p:sldId id="345" r:id="rId61"/>
    <p:sldId id="346" r:id="rId62"/>
    <p:sldId id="347" r:id="rId63"/>
    <p:sldId id="348" r:id="rId64"/>
    <p:sldId id="349" r:id="rId65"/>
    <p:sldId id="350" r:id="rId66"/>
    <p:sldId id="351" r:id="rId67"/>
    <p:sldId id="35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506"/>
    <p:restoredTop sz="84315" autoAdjust="0"/>
  </p:normalViewPr>
  <p:slideViewPr>
    <p:cSldViewPr snapToGrid="0" snapToObjects="1" showGuides="1">
      <p:cViewPr varScale="1">
        <p:scale>
          <a:sx n="90" d="100"/>
          <a:sy n="90" d="100"/>
        </p:scale>
        <p:origin x="1224" y="192"/>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layout/>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dLbls>
            <c:dLbl>
              <c:idx val="0"/>
              <c:layout/>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5"/>
              <c:layout/>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7"/>
              <c:layout/>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8"/>
              <c:layout/>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9"/>
              <c:layout/>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0"/>
              <c:layout/>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1"/>
              <c:layout/>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dPt>
          <c:dPt>
            <c:idx val="5"/>
            <c:bubble3D val="0"/>
          </c:dPt>
          <c:dPt>
            <c:idx val="6"/>
            <c:bubble3D val="0"/>
          </c:dPt>
          <c:dPt>
            <c:idx val="7"/>
            <c:bubble3D val="0"/>
          </c:dPt>
          <c:dPt>
            <c:idx val="8"/>
            <c:bubble3D val="0"/>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21</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25</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51</a:t>
            </a:fld>
            <a:endParaRPr lang="ja-JP"/>
          </a:p>
        </p:txBody>
      </p:sp>
    </p:spTree>
    <p:extLst>
      <p:ext uri="{BB962C8B-B14F-4D97-AF65-F5344CB8AC3E}">
        <p14:creationId xmlns:p14="http://schemas.microsoft.com/office/powerpoint/2010/main" val="33468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52</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54</a:t>
            </a:fld>
            <a:endParaRPr lang="ja-JP"/>
          </a:p>
        </p:txBody>
      </p:sp>
    </p:spTree>
    <p:extLst>
      <p:ext uri="{BB962C8B-B14F-4D97-AF65-F5344CB8AC3E}">
        <p14:creationId xmlns:p14="http://schemas.microsoft.com/office/powerpoint/2010/main" val="370229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55</a:t>
            </a:fld>
            <a:endParaRPr lang="ja-JP"/>
          </a:p>
        </p:txBody>
      </p:sp>
    </p:spTree>
    <p:extLst>
      <p:ext uri="{BB962C8B-B14F-4D97-AF65-F5344CB8AC3E}">
        <p14:creationId xmlns:p14="http://schemas.microsoft.com/office/powerpoint/2010/main" val="24103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56</a:t>
            </a:fld>
            <a:endParaRPr lang="ja-JP"/>
          </a:p>
        </p:txBody>
      </p:sp>
    </p:spTree>
    <p:extLst>
      <p:ext uri="{BB962C8B-B14F-4D97-AF65-F5344CB8AC3E}">
        <p14:creationId xmlns:p14="http://schemas.microsoft.com/office/powerpoint/2010/main" val="203894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57</a:t>
            </a:fld>
            <a:endParaRPr lang="en-US"/>
          </a:p>
        </p:txBody>
      </p:sp>
    </p:spTree>
    <p:extLst>
      <p:ext uri="{BB962C8B-B14F-4D97-AF65-F5344CB8AC3E}">
        <p14:creationId xmlns:p14="http://schemas.microsoft.com/office/powerpoint/2010/main" val="4856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59</a:t>
            </a:fld>
            <a:endParaRPr lang="en-US"/>
          </a:p>
        </p:txBody>
      </p:sp>
    </p:spTree>
    <p:extLst>
      <p:ext uri="{BB962C8B-B14F-4D97-AF65-F5344CB8AC3E}">
        <p14:creationId xmlns:p14="http://schemas.microsoft.com/office/powerpoint/2010/main" val="139480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241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a:prstGeom prst="rect">
            <a:avLst/>
          </a:prstGeom>
        </p:spPr>
      </p:sp>
      <p:sp>
        <p:nvSpPr>
          <p:cNvPr id="3" name="ノート プレースホルダ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対象です。</a:t>
            </a:r>
            <a:endParaRPr lang="en-US" altLang="ja-JP" sz="1050" dirty="0" smtClean="0">
              <a:solidFill>
                <a:schemeClr val="tx1"/>
              </a:solidFill>
              <a:latin typeface="+mn-ea"/>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050" b="0" dirty="0" smtClean="0">
                <a:latin typeface="+mn-ea"/>
                <a:ea typeface="+mn-ea"/>
              </a:rPr>
              <a:t>2009</a:t>
            </a:r>
            <a:r>
              <a:rPr lang="ja-JP" altLang="en-US" sz="1050" b="0" dirty="0" smtClean="0">
                <a:latin typeface="+mn-ea"/>
                <a:ea typeface="+mn-ea"/>
              </a:rPr>
              <a:t>年</a:t>
            </a:r>
            <a:r>
              <a:rPr lang="en-US" altLang="ja-JP" sz="1050" b="0" dirty="0" smtClean="0">
                <a:latin typeface="+mn-ea"/>
                <a:ea typeface="+mn-ea"/>
              </a:rPr>
              <a:t>9</a:t>
            </a:r>
            <a:r>
              <a:rPr lang="ja-JP" altLang="en-US" sz="1050" b="0" dirty="0" smtClean="0">
                <a:latin typeface="+mn-ea"/>
                <a:ea typeface="+mn-ea"/>
              </a:rPr>
              <a:t>月から</a:t>
            </a:r>
            <a:r>
              <a:rPr lang="en-US" altLang="ja-JP" sz="1050" b="0" dirty="0" smtClean="0">
                <a:latin typeface="+mn-ea"/>
                <a:ea typeface="+mn-ea"/>
              </a:rPr>
              <a:t>2015</a:t>
            </a:r>
            <a:r>
              <a:rPr lang="ja-JP" altLang="en-US" sz="1050" b="0" dirty="0" smtClean="0">
                <a:latin typeface="+mn-ea"/>
                <a:ea typeface="+mn-ea"/>
              </a:rPr>
              <a:t>年</a:t>
            </a:r>
            <a:r>
              <a:rPr lang="en-US" altLang="ja-JP" sz="1050" b="0" dirty="0" smtClean="0">
                <a:latin typeface="+mn-ea"/>
                <a:ea typeface="+mn-ea"/>
              </a:rPr>
              <a:t>7</a:t>
            </a:r>
            <a:r>
              <a:rPr lang="ja-JP" altLang="en-US" sz="1050" b="0" dirty="0" smtClean="0">
                <a:latin typeface="+mn-ea"/>
                <a:ea typeface="+mn-ea"/>
              </a:rPr>
              <a:t>月までに慈恵医大附属病院緑内障専門外来を受診した</a:t>
            </a:r>
            <a:r>
              <a:rPr lang="en-US" altLang="ja-JP" sz="1050" b="0" dirty="0" smtClean="0">
                <a:latin typeface="+mn-ea"/>
                <a:ea typeface="+mn-ea"/>
              </a:rPr>
              <a:t>389</a:t>
            </a:r>
            <a:r>
              <a:rPr lang="ja-JP" altLang="en-US" sz="1050" b="0" dirty="0" smtClean="0">
                <a:latin typeface="+mn-ea"/>
                <a:ea typeface="+mn-ea"/>
              </a:rPr>
              <a:t>例 </a:t>
            </a:r>
            <a:r>
              <a:rPr lang="en-US" altLang="ja-JP" sz="1050" b="0" dirty="0" smtClean="0">
                <a:latin typeface="+mn-ea"/>
                <a:ea typeface="+mn-ea"/>
              </a:rPr>
              <a:t>744</a:t>
            </a:r>
            <a:r>
              <a:rPr lang="ja-JP" altLang="en-US" sz="1050" b="0" dirty="0" smtClean="0">
                <a:latin typeface="+mn-ea"/>
                <a:ea typeface="+mn-ea"/>
              </a:rPr>
              <a:t>眼</a:t>
            </a:r>
            <a:r>
              <a:rPr lang="ja-JP" altLang="en-US" sz="1050" dirty="0" smtClean="0">
                <a:latin typeface="+mn-ea"/>
                <a:ea typeface="+mn-ea"/>
              </a:rPr>
              <a:t>です</a:t>
            </a:r>
            <a:r>
              <a:rPr lang="ja-JP" altLang="en-US" sz="1050" b="0" dirty="0" smtClean="0">
                <a:latin typeface="+mn-ea"/>
                <a:ea typeface="+mn-ea"/>
              </a:rPr>
              <a:t>。</a:t>
            </a:r>
            <a:endParaRPr lang="ja-JP" altLang="en-US" sz="1050" dirty="0" smtClean="0">
              <a:latin typeface="+mn-ea"/>
              <a:ea typeface="+mn-ea"/>
            </a:endParaRPr>
          </a:p>
          <a:p>
            <a:r>
              <a:rPr lang="ja-JP" altLang="en-US" sz="1050" dirty="0" smtClean="0">
                <a:latin typeface="+mn-ea"/>
                <a:ea typeface="+mn-ea"/>
              </a:rPr>
              <a:t>男性が</a:t>
            </a:r>
            <a:r>
              <a:rPr lang="en-US" altLang="ja-JP" sz="1050" dirty="0" smtClean="0">
                <a:latin typeface="+mn-ea"/>
                <a:ea typeface="+mn-ea"/>
              </a:rPr>
              <a:t>255</a:t>
            </a:r>
            <a:r>
              <a:rPr lang="ja-JP" altLang="en-US" sz="1050" dirty="0" smtClean="0">
                <a:latin typeface="+mn-ea"/>
                <a:ea typeface="+mn-ea"/>
              </a:rPr>
              <a:t>例で女性が</a:t>
            </a:r>
            <a:r>
              <a:rPr lang="en-US" altLang="ja-JP" sz="1050" dirty="0" smtClean="0">
                <a:latin typeface="+mn-ea"/>
                <a:ea typeface="+mn-ea"/>
              </a:rPr>
              <a:t>134</a:t>
            </a:r>
            <a:r>
              <a:rPr lang="ja-JP" altLang="en-US" sz="1050" dirty="0" smtClean="0">
                <a:latin typeface="+mn-ea"/>
                <a:ea typeface="+mn-ea"/>
              </a:rPr>
              <a:t>例です。平均年齢は</a:t>
            </a:r>
            <a:r>
              <a:rPr lang="en-US" altLang="ja-JP" sz="1050" dirty="0" smtClean="0">
                <a:latin typeface="+mn-ea"/>
                <a:ea typeface="+mn-ea"/>
              </a:rPr>
              <a:t>60</a:t>
            </a:r>
            <a:r>
              <a:rPr lang="ja-JP" altLang="en-US" sz="1050" dirty="0" smtClean="0">
                <a:latin typeface="+mn-ea"/>
                <a:ea typeface="+mn-ea"/>
              </a:rPr>
              <a:t>歳です。</a:t>
            </a:r>
          </a:p>
          <a:p>
            <a:r>
              <a:rPr lang="ja-JP" altLang="en-US" sz="1050" dirty="0" smtClean="0">
                <a:latin typeface="+mn-ea"/>
                <a:ea typeface="+mn-ea"/>
              </a:rPr>
              <a:t>平均等価球面度数は</a:t>
            </a:r>
            <a:r>
              <a:rPr lang="en-US" altLang="ja-JP" sz="1050" dirty="0" smtClean="0">
                <a:latin typeface="+mn-ea"/>
                <a:ea typeface="+mn-ea"/>
              </a:rPr>
              <a:t>-4.63</a:t>
            </a:r>
            <a:r>
              <a:rPr lang="ja-JP" altLang="en-US" sz="1050" dirty="0" smtClean="0">
                <a:latin typeface="+mn-ea"/>
                <a:ea typeface="+mn-ea"/>
              </a:rPr>
              <a:t>ジオプターでした。</a:t>
            </a:r>
            <a:endParaRPr lang="en-US" altLang="ja-JP" sz="1050" dirty="0" smtClean="0">
              <a:latin typeface="+mn-ea"/>
              <a:ea typeface="+mn-ea"/>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病型は、スライドに示した通りですが、</a:t>
            </a:r>
            <a:r>
              <a:rPr kumimoji="1" lang="ja-JP" altLang="en-US" sz="1050" b="0" dirty="0" smtClean="0">
                <a:latin typeface="+mn-ea"/>
                <a:ea typeface="+mn-ea"/>
              </a:rPr>
              <a:t>正常眼圧緑内障が多かったです。</a:t>
            </a:r>
            <a:endParaRPr lang="ja-JP" altLang="en-US" sz="1050" b="0" dirty="0" smtClean="0">
              <a:latin typeface="+mn-ea"/>
              <a:ea typeface="+mn-ea"/>
            </a:endParaRPr>
          </a:p>
          <a:p>
            <a:endParaRPr kumimoji="1" lang="ja-JP" altLang="en-US" sz="1050" dirty="0">
              <a:latin typeface="+mn-ea"/>
              <a:ea typeface="+mn-ea"/>
            </a:endParaRPr>
          </a:p>
        </p:txBody>
      </p:sp>
      <p:sp>
        <p:nvSpPr>
          <p:cNvPr id="4" name="スライド番号プレースホルダ 3"/>
          <p:cNvSpPr>
            <a:spLocks noGrp="1"/>
          </p:cNvSpPr>
          <p:nvPr>
            <p:ph type="sldNum" sz="quarter" idx="10"/>
          </p:nvPr>
        </p:nvSpPr>
        <p:spPr>
          <a:xfrm>
            <a:off x="3884613" y="8685213"/>
            <a:ext cx="2971800" cy="457200"/>
          </a:xfrm>
          <a:prstGeom prst="rect">
            <a:avLst/>
          </a:prstGeom>
        </p:spPr>
        <p:txBody>
          <a:bodyPr/>
          <a:lstStyle/>
          <a:p>
            <a:pPr>
              <a:defRPr/>
            </a:pPr>
            <a:fld id="{3AA1D32D-F78B-4EB9-8EB8-FC03DDEF7893}" type="slidenum">
              <a:rPr lang="en-US" altLang="ja-JP" smtClean="0"/>
              <a:pPr>
                <a:defRPr/>
              </a:pPr>
              <a:t>5</a:t>
            </a:fld>
            <a:endParaRPr lang="en-US" altLang="ja-JP" dirty="0"/>
          </a:p>
        </p:txBody>
      </p:sp>
    </p:spTree>
    <p:extLst>
      <p:ext uri="{BB962C8B-B14F-4D97-AF65-F5344CB8AC3E}">
        <p14:creationId xmlns:p14="http://schemas.microsoft.com/office/powerpoint/2010/main" val="42562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18</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20</a:t>
            </a:fld>
            <a:endParaRPr lang="ja-JP"/>
          </a:p>
        </p:txBody>
      </p:sp>
    </p:spTree>
    <p:extLst>
      <p:ext uri="{BB962C8B-B14F-4D97-AF65-F5344CB8AC3E}">
        <p14:creationId xmlns:p14="http://schemas.microsoft.com/office/powerpoint/2010/main" val="11035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9/27/17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pSp>
        <p:nvGrpSpPr>
          <p:cNvPr id="4" name="Group 3"/>
          <p:cNvGrpSpPr/>
          <p:nvPr/>
        </p:nvGrpSpPr>
        <p:grpSpPr>
          <a:xfrm>
            <a:off x="617488" y="1952496"/>
            <a:ext cx="7931968" cy="3228451"/>
            <a:chOff x="1403648" y="4001917"/>
            <a:chExt cx="6434667" cy="2619023"/>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7"/>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grpSp>
    </p:spTree>
    <p:extLst>
      <p:ext uri="{BB962C8B-B14F-4D97-AF65-F5344CB8AC3E}">
        <p14:creationId xmlns:p14="http://schemas.microsoft.com/office/powerpoint/2010/main" val="2021243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6" y="2849561"/>
            <a:ext cx="3415729" cy="1135204"/>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grpSp>
        <p:nvGrpSpPr>
          <p:cNvPr id="211" name="Shape 211"/>
          <p:cNvGrpSpPr/>
          <p:nvPr/>
        </p:nvGrpSpPr>
        <p:grpSpPr>
          <a:xfrm>
            <a:off x="946354" y="2847945"/>
            <a:ext cx="3296779" cy="1138436"/>
            <a:chOff x="568164" y="2521812"/>
            <a:chExt cx="3497611" cy="956726"/>
          </a:xfrm>
        </p:grpSpPr>
        <p:sp>
          <p:nvSpPr>
            <p:cNvPr id="212" name="Shape 212"/>
            <p:cNvSpPr txBox="1"/>
            <p:nvPr/>
          </p:nvSpPr>
          <p:spPr>
            <a:xfrm>
              <a:off x="1226136" y="2521812"/>
              <a:ext cx="2839639" cy="956726"/>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568164" y="2921229"/>
              <a:ext cx="579166" cy="195328"/>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SAP</a:t>
              </a:r>
            </a:p>
          </p:txBody>
        </p:sp>
      </p:grpSp>
      <p:sp>
        <p:nvSpPr>
          <p:cNvPr id="214" name="Shape 214"/>
          <p:cNvSpPr txBox="1"/>
          <p:nvPr/>
        </p:nvSpPr>
        <p:spPr>
          <a:xfrm>
            <a:off x="4632865" y="3278675"/>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OCT</a:t>
            </a:r>
          </a:p>
        </p:txBody>
      </p:sp>
      <p:sp>
        <p:nvSpPr>
          <p:cNvPr id="216" name="Shape 216"/>
          <p:cNvSpPr/>
          <p:nvPr/>
        </p:nvSpPr>
        <p:spPr>
          <a:xfrm rot="-1800567">
            <a:off x="3435892"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1775301" y="5139804"/>
            <a:ext cx="6141478"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
        <p:nvSpPr>
          <p:cNvPr id="15" name="Shape 216"/>
          <p:cNvSpPr/>
          <p:nvPr/>
        </p:nvSpPr>
        <p:spPr>
          <a:xfrm rot="1800000">
            <a:off x="5703695"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49" y="365126"/>
            <a:ext cx="7682837" cy="1325563"/>
          </a:xfrm>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148" y="1460311"/>
            <a:ext cx="7383747" cy="4788936"/>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背景</a:t>
            </a:r>
          </a:p>
        </p:txBody>
      </p:sp>
      <p:sp>
        <p:nvSpPr>
          <p:cNvPr id="3" name="正方形/長方形 2"/>
          <p:cNvSpPr/>
          <p:nvPr/>
        </p:nvSpPr>
        <p:spPr>
          <a:xfrm>
            <a:off x="895191" y="1739812"/>
            <a:ext cx="7422092" cy="2308324"/>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a:t>
            </a:r>
            <a:r>
              <a:rPr lang="ja-JP" altLang="ja-JP" sz="2400" kern="100" dirty="0" smtClean="0">
                <a:latin typeface="+mn-ea"/>
                <a:cs typeface="Century" panose="02040604050505020304" pitchFamily="18" charset="0"/>
              </a:rPr>
              <a:t>集中</a:t>
            </a:r>
            <a:r>
              <a:rPr lang="en-US" altLang="ja-JP" sz="2400" dirty="0">
                <a:latin typeface="+mn-ea"/>
                <a:cs typeface="Calibri"/>
                <a:sym typeface="Calibri"/>
              </a:rPr>
              <a:t>¹⁾</a:t>
            </a:r>
            <a:r>
              <a:rPr lang="ja-JP" altLang="ja-JP" sz="2400" kern="100" dirty="0" smtClean="0">
                <a:latin typeface="+mn-ea"/>
                <a:cs typeface="Century" panose="02040604050505020304" pitchFamily="18" charset="0"/>
              </a:rPr>
              <a:t>しており</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黄斑</a:t>
            </a:r>
            <a:r>
              <a:rPr lang="ja-JP" altLang="ja-JP" sz="2400" kern="100" dirty="0">
                <a:latin typeface="+mn-ea"/>
                <a:cs typeface="Century" panose="02040604050505020304" pitchFamily="18" charset="0"/>
              </a:rPr>
              <a:t>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a:t>
            </a:r>
            <a:endParaRPr lang="en-US" altLang="ja-JP" sz="2400" kern="100" dirty="0">
              <a:latin typeface="+mn-ea"/>
              <a:cs typeface="Century" panose="02040604050505020304" pitchFamily="18" charset="0"/>
            </a:endParaRPr>
          </a:p>
          <a:p>
            <a:pPr>
              <a:lnSpc>
                <a:spcPct val="200000"/>
              </a:lnSpc>
            </a:pPr>
            <a:r>
              <a:rPr lang="ja-JP" altLang="en-US" sz="2400" kern="100" dirty="0" smtClean="0">
                <a:latin typeface="+mn-ea"/>
                <a:cs typeface="Century" panose="02040604050505020304" pitchFamily="18" charset="0"/>
              </a:rPr>
              <a:t>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
        <p:nvSpPr>
          <p:cNvPr id="4" name="Shape 227"/>
          <p:cNvSpPr/>
          <p:nvPr/>
        </p:nvSpPr>
        <p:spPr>
          <a:xfrm>
            <a:off x="4121624" y="5956357"/>
            <a:ext cx="5022376" cy="338554"/>
          </a:xfrm>
          <a:prstGeom prst="rect">
            <a:avLst/>
          </a:prstGeom>
          <a:noFill/>
          <a:ln>
            <a:noFill/>
          </a:ln>
        </p:spPr>
        <p:txBody>
          <a:bodyPr lIns="91425" tIns="45700" rIns="91425" bIns="45700" anchor="t" anchorCtr="0">
            <a:noAutofit/>
          </a:bodyPr>
          <a:lstStyle/>
          <a:p>
            <a:pPr lvl="0">
              <a:buSzPct val="25000"/>
            </a:pPr>
            <a:r>
              <a:rPr lang="en-US" sz="1400" dirty="0">
                <a:solidFill>
                  <a:schemeClr val="tx1"/>
                </a:solidFill>
                <a:cs typeface="Calibri"/>
                <a:sym typeface="Calibri"/>
              </a:rPr>
              <a:t>¹⁾ </a:t>
            </a:r>
            <a:r>
              <a:rPr lang="en-US" sz="1400" dirty="0" err="1" smtClean="0">
                <a:solidFill>
                  <a:schemeClr val="tx1"/>
                </a:solidFill>
                <a:cs typeface="Calibri"/>
                <a:sym typeface="Calibri"/>
              </a:rPr>
              <a:t>C.A.Curio</a:t>
            </a:r>
            <a:r>
              <a:rPr lang="en-US" sz="1400" dirty="0" smtClean="0">
                <a:solidFill>
                  <a:schemeClr val="tx1"/>
                </a:solidFill>
                <a:cs typeface="Calibri"/>
                <a:sym typeface="Calibri"/>
              </a:rPr>
              <a:t> and </a:t>
            </a:r>
            <a:r>
              <a:rPr lang="en-US" sz="1400" dirty="0" err="1" smtClean="0">
                <a:solidFill>
                  <a:schemeClr val="tx1"/>
                </a:solidFill>
                <a:cs typeface="Calibri"/>
                <a:sym typeface="Calibri"/>
              </a:rPr>
              <a:t>K.A.Allen,Journal</a:t>
            </a:r>
            <a:r>
              <a:rPr lang="en-US" sz="1400" dirty="0" smtClean="0">
                <a:solidFill>
                  <a:schemeClr val="tx1"/>
                </a:solidFill>
                <a:cs typeface="Calibri"/>
                <a:sym typeface="Calibri"/>
              </a:rPr>
              <a:t> of Comparative Neurology. </a:t>
            </a:r>
            <a:r>
              <a:rPr lang="en-US" sz="1400" dirty="0" smtClean="0">
                <a:cs typeface="Calibri"/>
                <a:sym typeface="Calibri"/>
              </a:rPr>
              <a:t>1990</a:t>
            </a:r>
            <a:endParaRPr lang="en-US" sz="1400" dirty="0">
              <a:solidFill>
                <a:schemeClr val="tx1"/>
              </a:solidFill>
              <a:cs typeface="Calibri"/>
              <a:sym typeface="Calibri"/>
            </a:endParaRPr>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56" y="474309"/>
            <a:ext cx="8897487" cy="1325563"/>
          </a:xfrm>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813659"/>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latin typeface="+mn-ea"/>
                <a:cs typeface="Calibri" panose="020F0502020204030204" pitchFamily="34" charset="0"/>
              </a:rPr>
              <a:t>132</a:t>
            </a:r>
            <a:r>
              <a:rPr lang="ja-JP" altLang="en-US" sz="2100" dirty="0" smtClean="0">
                <a:latin typeface="+mn-ea"/>
                <a:cs typeface="Calibri" panose="020F0502020204030204" pitchFamily="34" charset="0"/>
                <a:sym typeface="Arial"/>
              </a:rPr>
              <a:t>症例</a:t>
            </a:r>
            <a:r>
              <a:rPr lang="ja-JP" altLang="en-US" sz="2100" dirty="0">
                <a:latin typeface="+mn-ea"/>
                <a:cs typeface="Calibri" panose="020F0502020204030204" pitchFamily="34" charset="0"/>
                <a:sym typeface="Arial"/>
              </a:rPr>
              <a:t>、</a:t>
            </a:r>
            <a:r>
              <a:rPr lang="en-US" altLang="ja-JP" sz="2100" dirty="0" smtClean="0">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166251" cy="400110"/>
          </a:xfrm>
          <a:prstGeom prst="rect">
            <a:avLst/>
          </a:prstGeom>
          <a:noFill/>
        </p:spPr>
        <p:txBody>
          <a:bodyPr wrap="none" rtlCol="0">
            <a:spAutoFit/>
          </a:bodyPr>
          <a:lstStyle/>
          <a:p>
            <a:r>
              <a:rPr kumimoji="1" lang="ja-JP" altLang="en-US" sz="2000" b="1" dirty="0" smtClean="0">
                <a:solidFill>
                  <a:schemeClr val="tx1"/>
                </a:solidFill>
                <a:latin typeface="+mn-lt"/>
                <a:ea typeface="+mn-ea"/>
                <a:cs typeface="Calibri" panose="020F0502020204030204" pitchFamily="34" charset="0"/>
              </a:rPr>
              <a:t>原発開放隅角緑内障</a:t>
            </a:r>
            <a:r>
              <a:rPr kumimoji="1" lang="en-US" altLang="ja-JP" sz="2000" b="1" dirty="0" smtClean="0">
                <a:solidFill>
                  <a:schemeClr val="tx1"/>
                </a:solidFill>
                <a:latin typeface="+mn-lt"/>
                <a:ea typeface="+mn-ea"/>
                <a:cs typeface="Calibri" panose="020F0502020204030204" pitchFamily="34" charset="0"/>
              </a:rPr>
              <a:t>(</a:t>
            </a:r>
            <a:r>
              <a:rPr kumimoji="1" lang="ja-JP" altLang="en-US" sz="2000" b="1" dirty="0" smtClean="0">
                <a:solidFill>
                  <a:schemeClr val="tx1"/>
                </a:solidFill>
                <a:latin typeface="+mn-lt"/>
                <a:ea typeface="+mn-ea"/>
                <a:cs typeface="Calibri" panose="020F0502020204030204" pitchFamily="34" charset="0"/>
              </a:rPr>
              <a:t>広義</a:t>
            </a:r>
            <a:r>
              <a:rPr kumimoji="1" lang="en-US" altLang="ja-JP" sz="2000" b="1" dirty="0" smtClean="0">
                <a:solidFill>
                  <a:schemeClr val="tx1"/>
                </a:solidFill>
                <a:latin typeface="+mn-lt"/>
                <a:ea typeface="+mn-ea"/>
                <a:cs typeface="Calibri" panose="020F0502020204030204" pitchFamily="34" charset="0"/>
              </a:rPr>
              <a:t>)</a:t>
            </a:r>
            <a:endParaRPr kumimoji="1" lang="ja-JP" altLang="en-US" sz="20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2954655"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・開放隅角緑内障</a:t>
            </a:r>
            <a:r>
              <a:rPr kumimoji="1" lang="en-US" altLang="ja-JP" sz="2000" b="1" dirty="0" smtClean="0">
                <a:solidFill>
                  <a:schemeClr val="tx1"/>
                </a:solidFill>
                <a:latin typeface="+mn-ea"/>
                <a:ea typeface="+mn-ea"/>
                <a:cs typeface="Calibri" panose="020F0502020204030204" pitchFamily="34" charset="0"/>
              </a:rPr>
              <a:t>(</a:t>
            </a:r>
            <a:r>
              <a:rPr kumimoji="1" lang="ja-JP" altLang="en-US" sz="2000" b="1" dirty="0" smtClean="0">
                <a:solidFill>
                  <a:schemeClr val="tx1"/>
                </a:solidFill>
                <a:latin typeface="+mn-ea"/>
                <a:ea typeface="+mn-ea"/>
                <a:cs typeface="Calibri" panose="020F0502020204030204" pitchFamily="34" charset="0"/>
              </a:rPr>
              <a:t>狭義</a:t>
            </a:r>
            <a:r>
              <a:rPr kumimoji="1" lang="en-US" altLang="ja-JP" sz="2000" b="1" dirty="0" smtClean="0">
                <a:solidFill>
                  <a:schemeClr val="tx1"/>
                </a:solidFill>
                <a:latin typeface="+mn-ea"/>
                <a:ea typeface="+mn-ea"/>
                <a:cs typeface="Calibri" panose="020F0502020204030204" pitchFamily="34" charset="0"/>
              </a:rPr>
              <a:t>)</a:t>
            </a:r>
            <a:endParaRPr kumimoji="1" lang="ja-JP" altLang="en-US" sz="20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236510"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・正常眼圧緑内障</a:t>
            </a:r>
            <a:endParaRPr kumimoji="1" lang="ja-JP" altLang="en-US" sz="20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1723549" cy="400110"/>
          </a:xfrm>
          <a:prstGeom prst="rect">
            <a:avLst/>
          </a:prstGeom>
          <a:noFill/>
        </p:spPr>
        <p:txBody>
          <a:bodyPr wrap="none" rtlCol="0">
            <a:spAutoFit/>
          </a:bodyPr>
          <a:lstStyle/>
          <a:p>
            <a:r>
              <a:rPr kumimoji="1" lang="ja-JP" altLang="en-US" sz="2000" b="1" dirty="0" smtClean="0">
                <a:cs typeface="Calibri" panose="020F0502020204030204" pitchFamily="34" charset="0"/>
              </a:rPr>
              <a:t>前視野緑内障</a:t>
            </a:r>
            <a:endParaRPr kumimoji="1" lang="ja-JP" altLang="en-US" sz="2000" b="1" dirty="0">
              <a:solidFill>
                <a:schemeClr val="tx1"/>
              </a:solidFill>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210588" cy="400110"/>
          </a:xfrm>
          <a:prstGeom prst="rect">
            <a:avLst/>
          </a:prstGeom>
          <a:noFill/>
        </p:spPr>
        <p:txBody>
          <a:bodyPr wrap="none" rtlCol="0">
            <a:spAutoFit/>
          </a:bodyPr>
          <a:lstStyle/>
          <a:p>
            <a:r>
              <a:rPr kumimoji="1" lang="ja-JP" altLang="en-US" sz="2000" b="1" dirty="0" smtClean="0">
                <a:cs typeface="Calibri" panose="020F0502020204030204" pitchFamily="34" charset="0"/>
              </a:rPr>
              <a:t>高眼圧</a:t>
            </a:r>
            <a:r>
              <a:rPr kumimoji="1" lang="ja-JP" altLang="en-US" sz="2000" b="1" dirty="0">
                <a:cs typeface="Calibri" panose="020F0502020204030204" pitchFamily="34" charset="0"/>
              </a:rPr>
              <a:t>症</a:t>
            </a:r>
            <a:endParaRPr kumimoji="1" lang="ja-JP" altLang="en-US" sz="2000" b="1" dirty="0">
              <a:solidFill>
                <a:schemeClr val="tx1"/>
              </a:solidFill>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78324" y="5262238"/>
            <a:ext cx="3335231" cy="430887"/>
          </a:xfrm>
          <a:prstGeom prst="rect">
            <a:avLst/>
          </a:prstGeom>
        </p:spPr>
        <p:txBody>
          <a:bodyPr wrap="square">
            <a:spAutoFit/>
          </a:bodyPr>
          <a:lstStyle/>
          <a:p>
            <a:r>
              <a:rPr lang="ja-JP" altLang="en-US" sz="2200" b="1" kern="0" dirty="0" smtClean="0">
                <a:latin typeface="+mn-ea"/>
              </a:rPr>
              <a:t>性別</a:t>
            </a:r>
            <a:r>
              <a:rPr lang="en-US" altLang="ja-JP" sz="2200" b="1" kern="0" dirty="0" smtClean="0">
                <a:latin typeface="+mn-ea"/>
              </a:rPr>
              <a:t>(F:M)</a:t>
            </a:r>
            <a:r>
              <a:rPr lang="ja-JP" altLang="en-US" sz="2200" b="1" kern="0" dirty="0" smtClean="0">
                <a:latin typeface="+mn-ea"/>
              </a:rPr>
              <a:t>　</a:t>
            </a:r>
            <a:r>
              <a:rPr lang="en-US" altLang="ja-JP" sz="2200" b="1" kern="0" dirty="0" smtClean="0">
                <a:latin typeface="+mn-ea"/>
              </a:rPr>
              <a:t>230:400</a:t>
            </a:r>
          </a:p>
        </p:txBody>
      </p:sp>
      <p:sp>
        <p:nvSpPr>
          <p:cNvPr id="8" name="正方形/長方形 7"/>
          <p:cNvSpPr/>
          <p:nvPr/>
        </p:nvSpPr>
        <p:spPr>
          <a:xfrm>
            <a:off x="227581" y="3260483"/>
            <a:ext cx="3704749" cy="769441"/>
          </a:xfrm>
          <a:prstGeom prst="rect">
            <a:avLst/>
          </a:prstGeom>
        </p:spPr>
        <p:txBody>
          <a:bodyPr wrap="square">
            <a:spAutoFit/>
          </a:bodyPr>
          <a:lstStyle/>
          <a:p>
            <a:r>
              <a:rPr lang="ja-JP" altLang="en-US" sz="2200" b="1" kern="0" dirty="0" smtClean="0">
                <a:latin typeface="+mn-ea"/>
              </a:rPr>
              <a:t>平均年齢　</a:t>
            </a:r>
            <a:endParaRPr lang="en-US" altLang="ja-JP" sz="2200" b="1" kern="0" dirty="0" smtClean="0">
              <a:latin typeface="+mn-ea"/>
            </a:endParaRPr>
          </a:p>
          <a:p>
            <a:r>
              <a:rPr lang="en-US" altLang="ja-JP" sz="2200" b="1" kern="0" dirty="0" smtClean="0">
                <a:latin typeface="+mn-ea"/>
              </a:rPr>
              <a:t>56.8±9.4</a:t>
            </a:r>
            <a:r>
              <a:rPr lang="ja-JP" altLang="en-US" sz="2200" b="1" kern="0" dirty="0" smtClean="0">
                <a:latin typeface="+mn-ea"/>
              </a:rPr>
              <a:t>歳（</a:t>
            </a:r>
            <a:r>
              <a:rPr lang="en-US" altLang="ja-JP" sz="2200" b="1" kern="0" dirty="0" smtClean="0">
                <a:latin typeface="+mn-ea"/>
              </a:rPr>
              <a:t>24</a:t>
            </a:r>
            <a:r>
              <a:rPr lang="ja-JP" altLang="en-US" sz="2200" b="1" kern="0" dirty="0" smtClean="0">
                <a:latin typeface="+mn-ea"/>
              </a:rPr>
              <a:t>～</a:t>
            </a:r>
            <a:r>
              <a:rPr lang="en-US" altLang="ja-JP" sz="2200" b="1" kern="0" dirty="0" smtClean="0">
                <a:latin typeface="+mn-ea"/>
              </a:rPr>
              <a:t>82</a:t>
            </a:r>
            <a:r>
              <a:rPr lang="ja-JP" altLang="en-US" sz="2200" b="1" kern="0" dirty="0" smtClean="0">
                <a:latin typeface="+mn-ea"/>
              </a:rPr>
              <a:t>歳）</a:t>
            </a:r>
            <a:endParaRPr lang="ja-JP" altLang="en-US" sz="2200" dirty="0">
              <a:latin typeface="+mn-ea"/>
            </a:endParaRPr>
          </a:p>
        </p:txBody>
      </p:sp>
      <p:sp>
        <p:nvSpPr>
          <p:cNvPr id="9" name="正方形/長方形 8"/>
          <p:cNvSpPr/>
          <p:nvPr/>
        </p:nvSpPr>
        <p:spPr>
          <a:xfrm>
            <a:off x="227581" y="4184458"/>
            <a:ext cx="4325674" cy="837152"/>
          </a:xfrm>
          <a:prstGeom prst="rect">
            <a:avLst/>
          </a:prstGeom>
        </p:spPr>
        <p:txBody>
          <a:bodyPr wrap="square">
            <a:spAutoFit/>
          </a:bodyPr>
          <a:lstStyle/>
          <a:p>
            <a:pPr marL="342900" indent="-342900">
              <a:spcBef>
                <a:spcPct val="20000"/>
              </a:spcBef>
              <a:buClr>
                <a:srgbClr val="333399"/>
              </a:buClr>
            </a:pPr>
            <a:r>
              <a:rPr lang="ja-JP" altLang="en-US" sz="2200" b="1" kern="0" dirty="0" smtClean="0">
                <a:latin typeface="+mn-ea"/>
                <a:cs typeface="+mn-cs"/>
              </a:rPr>
              <a:t>平均等価球面度数　</a:t>
            </a:r>
            <a:endParaRPr lang="en-US" altLang="ja-JP" sz="2200" b="1" kern="0" dirty="0" smtClean="0">
              <a:latin typeface="+mn-ea"/>
              <a:cs typeface="+mn-cs"/>
            </a:endParaRPr>
          </a:p>
          <a:p>
            <a:pPr marL="342900" indent="-342900">
              <a:spcBef>
                <a:spcPct val="20000"/>
              </a:spcBef>
              <a:buClr>
                <a:srgbClr val="333399"/>
              </a:buClr>
            </a:pPr>
            <a:r>
              <a:rPr lang="en-US" altLang="ja-JP" sz="2200" b="1" kern="0" dirty="0" smtClean="0">
                <a:latin typeface="+mn-ea"/>
                <a:cs typeface="+mn-cs"/>
              </a:rPr>
              <a:t>-5.23±3.6D</a:t>
            </a:r>
            <a:r>
              <a:rPr lang="ja-JP" altLang="en-US" sz="2200" b="1" kern="0" dirty="0" smtClean="0">
                <a:latin typeface="+mn-ea"/>
                <a:cs typeface="+mn-cs"/>
              </a:rPr>
              <a:t>（</a:t>
            </a:r>
            <a:r>
              <a:rPr lang="en-US" altLang="ja-JP" sz="2200" b="1" kern="0" dirty="0" smtClean="0">
                <a:latin typeface="+mn-ea"/>
                <a:cs typeface="+mn-cs"/>
              </a:rPr>
              <a:t>-</a:t>
            </a:r>
            <a:r>
              <a:rPr lang="en-US" altLang="ja-JP" sz="2200" b="1" kern="0" dirty="0" smtClean="0">
                <a:latin typeface="+mn-ea"/>
              </a:rPr>
              <a:t>17</a:t>
            </a:r>
            <a:r>
              <a:rPr lang="en-US" altLang="ja-JP" sz="2200" b="1" kern="0" dirty="0" smtClean="0">
                <a:latin typeface="+mn-ea"/>
                <a:cs typeface="+mn-cs"/>
              </a:rPr>
              <a:t>.13</a:t>
            </a:r>
            <a:r>
              <a:rPr lang="ja-JP" altLang="en-US" sz="2200" b="1" kern="0" dirty="0" smtClean="0">
                <a:latin typeface="+mn-ea"/>
                <a:cs typeface="+mn-cs"/>
              </a:rPr>
              <a:t>～</a:t>
            </a:r>
            <a:r>
              <a:rPr lang="en-US" altLang="ja-JP" sz="2200" b="1" kern="0" dirty="0" smtClean="0">
                <a:latin typeface="+mn-ea"/>
              </a:rPr>
              <a:t>2</a:t>
            </a:r>
            <a:r>
              <a:rPr lang="en-US" altLang="ja-JP" sz="2200" b="1" kern="0" dirty="0" smtClean="0">
                <a:latin typeface="+mn-ea"/>
                <a:cs typeface="+mn-cs"/>
              </a:rPr>
              <a:t>.88D</a:t>
            </a:r>
            <a:r>
              <a:rPr lang="ja-JP" altLang="en-US" sz="2200" b="1" kern="0" dirty="0" smtClean="0">
                <a:latin typeface="+mn-ea"/>
                <a:cs typeface="+mn-cs"/>
              </a:rPr>
              <a:t>）</a:t>
            </a:r>
          </a:p>
        </p:txBody>
      </p:sp>
      <p:sp>
        <p:nvSpPr>
          <p:cNvPr id="19" name="Shape 145"/>
          <p:cNvSpPr txBox="1"/>
          <p:nvPr/>
        </p:nvSpPr>
        <p:spPr>
          <a:xfrm>
            <a:off x="278324" y="1222168"/>
            <a:ext cx="8748824" cy="1123972"/>
          </a:xfrm>
          <a:prstGeom prst="rect">
            <a:avLst/>
          </a:prstGeom>
          <a:noFill/>
          <a:ln>
            <a:noFill/>
          </a:ln>
        </p:spPr>
        <p:txBody>
          <a:bodyPr lIns="68569" tIns="34275" rIns="68569" bIns="34275" anchor="t" anchorCtr="0">
            <a:noAutofit/>
          </a:bodyPr>
          <a:lstStyle/>
          <a:p>
            <a:pPr lvl="0">
              <a:buSzPct val="25000"/>
            </a:pPr>
            <a:r>
              <a:rPr lang="en-US" sz="2400" b="1" dirty="0">
                <a:latin typeface="+mn-ea"/>
                <a:cs typeface="Calibri" panose="020F0502020204030204" pitchFamily="34" charset="0"/>
                <a:sym typeface="Arial"/>
              </a:rPr>
              <a:t>2009年9月から</a:t>
            </a:r>
            <a:r>
              <a:rPr lang="en-US" sz="2400" b="1" dirty="0" smtClean="0">
                <a:latin typeface="+mn-ea"/>
                <a:cs typeface="Calibri" panose="020F0502020204030204" pitchFamily="34" charset="0"/>
                <a:sym typeface="Arial"/>
              </a:rPr>
              <a:t>2017年6月</a:t>
            </a:r>
            <a:r>
              <a:rPr lang="ja-JP" altLang="en-US" sz="2400" b="1" dirty="0" err="1" smtClean="0">
                <a:latin typeface="+mn-ea"/>
                <a:cs typeface="Calibri" panose="020F0502020204030204" pitchFamily="34" charset="0"/>
                <a:sym typeface="Arial"/>
              </a:rPr>
              <a:t>に慈</a:t>
            </a:r>
            <a:r>
              <a:rPr lang="ja-JP" altLang="en-US" sz="2400" b="1" dirty="0" smtClean="0">
                <a:latin typeface="+mn-ea"/>
                <a:cs typeface="Calibri" panose="020F0502020204030204" pitchFamily="34" charset="0"/>
                <a:sym typeface="Arial"/>
              </a:rPr>
              <a:t>恵医大附属病院眼科において</a:t>
            </a:r>
            <a:r>
              <a:rPr lang="en-US" altLang="ja-JP" sz="2400" b="1" dirty="0" smtClean="0">
                <a:latin typeface="+mn-ea"/>
                <a:cs typeface="Calibri" panose="020F0502020204030204" pitchFamily="34" charset="0"/>
              </a:rPr>
              <a:t>HFA10-2</a:t>
            </a:r>
            <a:r>
              <a:rPr lang="ja-JP" altLang="en-US" sz="2400" b="1" dirty="0" smtClean="0">
                <a:latin typeface="+mn-ea"/>
                <a:cs typeface="Calibri" panose="020F0502020204030204" pitchFamily="34" charset="0"/>
              </a:rPr>
              <a:t>と</a:t>
            </a:r>
            <a:r>
              <a:rPr lang="en-US" altLang="ja-JP" sz="2400" b="1" dirty="0" smtClean="0">
                <a:latin typeface="+mn-ea"/>
                <a:cs typeface="Calibri" panose="020F0502020204030204" pitchFamily="34" charset="0"/>
                <a:sym typeface="Arial"/>
              </a:rPr>
              <a:t>OCT</a:t>
            </a:r>
            <a:r>
              <a:rPr lang="ja-JP" altLang="en-US" sz="2400" b="1" dirty="0" smtClean="0">
                <a:latin typeface="+mn-ea"/>
                <a:cs typeface="Calibri" panose="020F0502020204030204" pitchFamily="34" charset="0"/>
                <a:sym typeface="Arial"/>
              </a:rPr>
              <a:t>を同日に測定し、</a:t>
            </a:r>
            <a:r>
              <a:rPr lang="en-US" altLang="ja-JP" sz="2400" b="1" dirty="0" smtClean="0">
                <a:latin typeface="+mn-ea"/>
                <a:cs typeface="Calibri" panose="020F0502020204030204" pitchFamily="34" charset="0"/>
                <a:sym typeface="Arial"/>
              </a:rPr>
              <a:t>HFA10-2</a:t>
            </a:r>
            <a:r>
              <a:rPr lang="ja-JP" altLang="en-US" sz="2400" b="1" dirty="0" smtClean="0">
                <a:latin typeface="+mn-ea"/>
                <a:cs typeface="Calibri" panose="020F0502020204030204" pitchFamily="34" charset="0"/>
                <a:sym typeface="Arial"/>
              </a:rPr>
              <a:t>の</a:t>
            </a:r>
            <a:r>
              <a:rPr lang="ja-JP" altLang="en-US" sz="2400" b="1" dirty="0" smtClean="0">
                <a:latin typeface="+mn-ea"/>
                <a:cs typeface="Calibri" panose="020F0502020204030204" pitchFamily="34" charset="0"/>
              </a:rPr>
              <a:t>信頼性指標と</a:t>
            </a:r>
            <a:endParaRPr lang="en-US" altLang="ja-JP" sz="2400" b="1" dirty="0" smtClean="0">
              <a:latin typeface="+mn-ea"/>
              <a:cs typeface="Calibri" panose="020F0502020204030204" pitchFamily="34" charset="0"/>
            </a:endParaRPr>
          </a:p>
          <a:p>
            <a:pPr lvl="0">
              <a:buSzPct val="25000"/>
            </a:pPr>
            <a:r>
              <a:rPr lang="en-US" altLang="ja-JP" sz="2400" b="1" dirty="0" smtClean="0">
                <a:latin typeface="+mn-ea"/>
                <a:cs typeface="Calibri" panose="020F0502020204030204" pitchFamily="34" charset="0"/>
              </a:rPr>
              <a:t>OCT</a:t>
            </a:r>
            <a:r>
              <a:rPr lang="ja-JP" altLang="en-US" sz="2400" b="1" dirty="0">
                <a:latin typeface="+mn-ea"/>
                <a:cs typeface="Calibri" panose="020F0502020204030204" pitchFamily="34" charset="0"/>
              </a:rPr>
              <a:t>基準を</a:t>
            </a:r>
            <a:r>
              <a:rPr lang="ja-JP" altLang="en-US" sz="2400" b="1" dirty="0" smtClean="0">
                <a:latin typeface="+mn-ea"/>
                <a:cs typeface="Calibri" panose="020F0502020204030204" pitchFamily="34" charset="0"/>
              </a:rPr>
              <a:t>満たす</a:t>
            </a:r>
            <a:r>
              <a:rPr lang="en-US" altLang="ja-JP" sz="2400" b="1" dirty="0" smtClean="0">
                <a:latin typeface="+mn-ea"/>
                <a:cs typeface="Calibri" panose="020F0502020204030204" pitchFamily="34" charset="0"/>
              </a:rPr>
              <a:t>132</a:t>
            </a:r>
            <a:r>
              <a:rPr lang="ja-JP" altLang="en-US" sz="2400" b="1" dirty="0" smtClean="0">
                <a:latin typeface="+mn-ea"/>
                <a:cs typeface="Calibri" panose="020F0502020204030204" pitchFamily="34" charset="0"/>
                <a:sym typeface="Arial"/>
              </a:rPr>
              <a:t>症例</a:t>
            </a:r>
            <a:r>
              <a:rPr lang="ja-JP" altLang="en-US" sz="2400" b="1" dirty="0">
                <a:latin typeface="+mn-ea"/>
                <a:cs typeface="Calibri" panose="020F0502020204030204" pitchFamily="34" charset="0"/>
                <a:sym typeface="Arial"/>
              </a:rPr>
              <a:t>、</a:t>
            </a:r>
            <a:r>
              <a:rPr lang="en-US" altLang="ja-JP" sz="2400" b="1" dirty="0" smtClean="0">
                <a:latin typeface="+mn-ea"/>
                <a:cs typeface="Calibri" panose="020F0502020204030204" pitchFamily="34" charset="0"/>
                <a:sym typeface="Arial"/>
              </a:rPr>
              <a:t>630</a:t>
            </a:r>
            <a:r>
              <a:rPr lang="ja-JP" altLang="en-US" sz="2400" b="1" dirty="0" smtClean="0">
                <a:latin typeface="+mn-ea"/>
                <a:cs typeface="Calibri" panose="020F0502020204030204" pitchFamily="34" charset="0"/>
                <a:sym typeface="Arial"/>
              </a:rPr>
              <a:t>データセット</a:t>
            </a:r>
            <a:endParaRPr lang="en-US" sz="2400" b="1" dirty="0">
              <a:latin typeface="+mn-ea"/>
              <a:cs typeface="Calibri" panose="020F0502020204030204" pitchFamily="34" charset="0"/>
              <a:sym typeface="Arial"/>
            </a:endParaRPr>
          </a:p>
        </p:txBody>
      </p:sp>
      <p:sp>
        <p:nvSpPr>
          <p:cNvPr id="21" name="テキスト ボックス 20"/>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24" name="Shape 151"/>
          <p:cNvSpPr/>
          <p:nvPr/>
        </p:nvSpPr>
        <p:spPr>
          <a:xfrm>
            <a:off x="8066548" y="371606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25</a:t>
            </a:r>
            <a:r>
              <a:rPr lang="en-US" sz="2200" b="1" dirty="0" smtClean="0">
                <a:solidFill>
                  <a:schemeClr val="tx1"/>
                </a:solidFill>
                <a:latin typeface="Calibri"/>
                <a:ea typeface="Calibri"/>
                <a:cs typeface="Calibri"/>
                <a:sym typeface="Calibri"/>
              </a:rPr>
              <a:t>8眼</a:t>
            </a:r>
            <a:endParaRPr lang="en-US" sz="2200" b="1" dirty="0">
              <a:solidFill>
                <a:schemeClr val="tx1"/>
              </a:solidFill>
              <a:latin typeface="Calibri"/>
              <a:ea typeface="Calibri"/>
              <a:cs typeface="Calibri"/>
              <a:sym typeface="Calibri"/>
            </a:endParaRPr>
          </a:p>
        </p:txBody>
      </p:sp>
      <p:sp>
        <p:nvSpPr>
          <p:cNvPr id="25" name="Shape 152"/>
          <p:cNvSpPr/>
          <p:nvPr/>
        </p:nvSpPr>
        <p:spPr>
          <a:xfrm>
            <a:off x="8093844" y="453874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356</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26" name="テキスト ボックス 25"/>
          <p:cNvSpPr txBox="1"/>
          <p:nvPr/>
        </p:nvSpPr>
        <p:spPr>
          <a:xfrm>
            <a:off x="4099051" y="3257804"/>
            <a:ext cx="3464410" cy="430887"/>
          </a:xfrm>
          <a:prstGeom prst="rect">
            <a:avLst/>
          </a:prstGeom>
          <a:noFill/>
        </p:spPr>
        <p:txBody>
          <a:bodyPr wrap="none" rtlCol="0">
            <a:spAutoFit/>
          </a:bodyPr>
          <a:lstStyle/>
          <a:p>
            <a:r>
              <a:rPr kumimoji="1" lang="ja-JP" altLang="en-US" sz="2200" b="1" dirty="0" smtClean="0">
                <a:solidFill>
                  <a:schemeClr val="tx1"/>
                </a:solidFill>
                <a:latin typeface="+mn-lt"/>
                <a:ea typeface="+mn-ea"/>
                <a:cs typeface="Calibri" panose="020F0502020204030204" pitchFamily="34" charset="0"/>
              </a:rPr>
              <a:t>原発開放隅角緑内障</a:t>
            </a:r>
            <a:r>
              <a:rPr kumimoji="1" lang="en-US" altLang="ja-JP" sz="2200" b="1" dirty="0" smtClean="0">
                <a:solidFill>
                  <a:schemeClr val="tx1"/>
                </a:solidFill>
                <a:latin typeface="+mn-lt"/>
                <a:ea typeface="+mn-ea"/>
                <a:cs typeface="Calibri" panose="020F0502020204030204" pitchFamily="34" charset="0"/>
              </a:rPr>
              <a:t>(</a:t>
            </a:r>
            <a:r>
              <a:rPr kumimoji="1" lang="ja-JP" altLang="en-US" sz="2200" b="1" dirty="0" smtClean="0">
                <a:solidFill>
                  <a:schemeClr val="tx1"/>
                </a:solidFill>
                <a:latin typeface="+mn-lt"/>
                <a:ea typeface="+mn-ea"/>
                <a:cs typeface="Calibri" panose="020F0502020204030204" pitchFamily="34" charset="0"/>
              </a:rPr>
              <a:t>広義</a:t>
            </a:r>
            <a:r>
              <a:rPr kumimoji="1" lang="en-US" altLang="ja-JP" sz="2200" b="1" dirty="0" smtClean="0">
                <a:solidFill>
                  <a:schemeClr val="tx1"/>
                </a:solidFill>
                <a:latin typeface="+mn-lt"/>
                <a:ea typeface="+mn-ea"/>
                <a:cs typeface="Calibri" panose="020F0502020204030204" pitchFamily="34" charset="0"/>
              </a:rPr>
              <a:t>)</a:t>
            </a:r>
            <a:endParaRPr kumimoji="1" lang="ja-JP" altLang="en-US" sz="2200" b="1" dirty="0">
              <a:solidFill>
                <a:schemeClr val="tx1"/>
              </a:solidFill>
              <a:latin typeface="+mn-lt"/>
              <a:ea typeface="+mn-ea"/>
              <a:cs typeface="Calibri" panose="020F0502020204030204" pitchFamily="34" charset="0"/>
            </a:endParaRPr>
          </a:p>
        </p:txBody>
      </p:sp>
      <p:sp>
        <p:nvSpPr>
          <p:cNvPr id="27" name="テキスト ボックス 26"/>
          <p:cNvSpPr txBox="1"/>
          <p:nvPr/>
        </p:nvSpPr>
        <p:spPr>
          <a:xfrm>
            <a:off x="4343140" y="3716104"/>
            <a:ext cx="3233578"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・開放隅角緑内障</a:t>
            </a:r>
            <a:r>
              <a:rPr kumimoji="1" lang="en-US" altLang="ja-JP" sz="2200" b="1" dirty="0" smtClean="0">
                <a:solidFill>
                  <a:schemeClr val="tx1"/>
                </a:solidFill>
                <a:latin typeface="+mn-ea"/>
                <a:ea typeface="+mn-ea"/>
                <a:cs typeface="Calibri" panose="020F0502020204030204" pitchFamily="34" charset="0"/>
              </a:rPr>
              <a:t>(</a:t>
            </a:r>
            <a:r>
              <a:rPr kumimoji="1" lang="ja-JP" altLang="en-US" sz="2200" b="1" dirty="0" smtClean="0">
                <a:solidFill>
                  <a:schemeClr val="tx1"/>
                </a:solidFill>
                <a:latin typeface="+mn-ea"/>
                <a:ea typeface="+mn-ea"/>
                <a:cs typeface="Calibri" panose="020F0502020204030204" pitchFamily="34" charset="0"/>
              </a:rPr>
              <a:t>狭義</a:t>
            </a:r>
            <a:r>
              <a:rPr kumimoji="1" lang="en-US" altLang="ja-JP" sz="2200" b="1" dirty="0" smtClean="0">
                <a:solidFill>
                  <a:schemeClr val="tx1"/>
                </a:solidFill>
                <a:latin typeface="+mn-ea"/>
                <a:ea typeface="+mn-ea"/>
                <a:cs typeface="Calibri" panose="020F0502020204030204" pitchFamily="34" charset="0"/>
              </a:rPr>
              <a:t>)</a:t>
            </a:r>
            <a:endParaRPr kumimoji="1" lang="ja-JP" altLang="en-US" sz="2200" b="1" dirty="0">
              <a:solidFill>
                <a:schemeClr val="tx1"/>
              </a:solidFill>
              <a:latin typeface="+mn-ea"/>
              <a:ea typeface="+mn-ea"/>
              <a:cs typeface="Calibri" panose="020F0502020204030204" pitchFamily="34" charset="0"/>
            </a:endParaRPr>
          </a:p>
        </p:txBody>
      </p:sp>
      <p:sp>
        <p:nvSpPr>
          <p:cNvPr id="28" name="テキスト ボックス 27"/>
          <p:cNvSpPr txBox="1"/>
          <p:nvPr/>
        </p:nvSpPr>
        <p:spPr>
          <a:xfrm>
            <a:off x="4367175" y="4558921"/>
            <a:ext cx="2441694"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・正常眼圧緑内障</a:t>
            </a:r>
            <a:endParaRPr kumimoji="1" lang="ja-JP" altLang="en-US" sz="2200" b="1" dirty="0">
              <a:solidFill>
                <a:schemeClr val="tx1"/>
              </a:solidFill>
              <a:latin typeface="+mn-ea"/>
              <a:ea typeface="+mn-ea"/>
              <a:cs typeface="Calibri" panose="020F0502020204030204" pitchFamily="34" charset="0"/>
            </a:endParaRPr>
          </a:p>
        </p:txBody>
      </p:sp>
      <p:sp>
        <p:nvSpPr>
          <p:cNvPr id="29" name="テキスト ボックス 28"/>
          <p:cNvSpPr txBox="1"/>
          <p:nvPr/>
        </p:nvSpPr>
        <p:spPr>
          <a:xfrm>
            <a:off x="6837363" y="4020200"/>
            <a:ext cx="1024255" cy="430887"/>
          </a:xfrm>
          <a:prstGeom prst="rect">
            <a:avLst/>
          </a:prstGeom>
          <a:noFill/>
        </p:spPr>
        <p:txBody>
          <a:bodyPr wrap="none" rtlCol="0">
            <a:spAutoFit/>
          </a:bodyPr>
          <a:lstStyle/>
          <a:p>
            <a:r>
              <a:rPr kumimoji="1" lang="en-US" altLang="ja-JP" sz="2200" dirty="0" smtClean="0">
                <a:solidFill>
                  <a:schemeClr val="tx1"/>
                </a:solidFill>
                <a:latin typeface="+mn-lt"/>
              </a:rPr>
              <a:t>(POAG)</a:t>
            </a:r>
            <a:endParaRPr kumimoji="1" lang="ja-JP" altLang="en-US" sz="2200" dirty="0">
              <a:solidFill>
                <a:schemeClr val="tx1"/>
              </a:solidFill>
              <a:latin typeface="+mn-lt"/>
            </a:endParaRPr>
          </a:p>
        </p:txBody>
      </p:sp>
      <p:sp>
        <p:nvSpPr>
          <p:cNvPr id="30" name="テキスト ボックス 29"/>
          <p:cNvSpPr txBox="1"/>
          <p:nvPr/>
        </p:nvSpPr>
        <p:spPr>
          <a:xfrm>
            <a:off x="6969178" y="4536847"/>
            <a:ext cx="844975" cy="430887"/>
          </a:xfrm>
          <a:prstGeom prst="rect">
            <a:avLst/>
          </a:prstGeom>
          <a:noFill/>
        </p:spPr>
        <p:txBody>
          <a:bodyPr wrap="none" rtlCol="0">
            <a:spAutoFit/>
          </a:bodyPr>
          <a:lstStyle/>
          <a:p>
            <a:r>
              <a:rPr kumimoji="1" lang="en-US" altLang="ja-JP" sz="2200" dirty="0" smtClean="0">
                <a:solidFill>
                  <a:schemeClr val="tx1"/>
                </a:solidFill>
                <a:latin typeface="+mn-lt"/>
              </a:rPr>
              <a:t>(NTG)</a:t>
            </a:r>
            <a:endParaRPr kumimoji="1" lang="ja-JP" altLang="en-US" sz="2200" dirty="0">
              <a:solidFill>
                <a:schemeClr val="tx1"/>
              </a:solidFill>
              <a:latin typeface="+mn-lt"/>
            </a:endParaRPr>
          </a:p>
        </p:txBody>
      </p:sp>
      <p:sp>
        <p:nvSpPr>
          <p:cNvPr id="31" name="テキスト ボックス 30"/>
          <p:cNvSpPr txBox="1"/>
          <p:nvPr/>
        </p:nvSpPr>
        <p:spPr>
          <a:xfrm>
            <a:off x="4265650" y="5357054"/>
            <a:ext cx="1877437" cy="430887"/>
          </a:xfrm>
          <a:prstGeom prst="rect">
            <a:avLst/>
          </a:prstGeom>
          <a:noFill/>
        </p:spPr>
        <p:txBody>
          <a:bodyPr wrap="none" rtlCol="0">
            <a:spAutoFit/>
          </a:bodyPr>
          <a:lstStyle/>
          <a:p>
            <a:r>
              <a:rPr kumimoji="1" lang="ja-JP" altLang="en-US" sz="2200" b="1" dirty="0" smtClean="0">
                <a:cs typeface="Calibri" panose="020F0502020204030204" pitchFamily="34" charset="0"/>
              </a:rPr>
              <a:t>前視野緑内障</a:t>
            </a:r>
            <a:endParaRPr kumimoji="1" lang="ja-JP" altLang="en-US" sz="2200" b="1" dirty="0">
              <a:solidFill>
                <a:schemeClr val="tx1"/>
              </a:solidFill>
              <a:cs typeface="Calibri" panose="020F0502020204030204" pitchFamily="34" charset="0"/>
            </a:endParaRPr>
          </a:p>
        </p:txBody>
      </p:sp>
      <p:sp>
        <p:nvSpPr>
          <p:cNvPr id="32" name="テキスト ボックス 31"/>
          <p:cNvSpPr txBox="1"/>
          <p:nvPr/>
        </p:nvSpPr>
        <p:spPr>
          <a:xfrm>
            <a:off x="6969178" y="5362761"/>
            <a:ext cx="824265" cy="430887"/>
          </a:xfrm>
          <a:prstGeom prst="rect">
            <a:avLst/>
          </a:prstGeom>
          <a:noFill/>
        </p:spPr>
        <p:txBody>
          <a:bodyPr wrap="none" rtlCol="0">
            <a:spAutoFit/>
          </a:bodyPr>
          <a:lstStyle/>
          <a:p>
            <a:r>
              <a:rPr kumimoji="1" lang="en-US" altLang="ja-JP" sz="2200" dirty="0" smtClean="0">
                <a:solidFill>
                  <a:schemeClr val="tx1"/>
                </a:solidFill>
                <a:latin typeface="+mn-lt"/>
              </a:rPr>
              <a:t>(PPG)</a:t>
            </a:r>
            <a:endParaRPr kumimoji="1" lang="ja-JP" altLang="en-US" sz="2200" dirty="0">
              <a:solidFill>
                <a:schemeClr val="tx1"/>
              </a:solidFill>
              <a:latin typeface="+mn-lt"/>
            </a:endParaRPr>
          </a:p>
        </p:txBody>
      </p:sp>
      <p:sp>
        <p:nvSpPr>
          <p:cNvPr id="33" name="テキスト ボックス 32"/>
          <p:cNvSpPr txBox="1"/>
          <p:nvPr/>
        </p:nvSpPr>
        <p:spPr>
          <a:xfrm>
            <a:off x="6979518" y="6120435"/>
            <a:ext cx="856325" cy="430887"/>
          </a:xfrm>
          <a:prstGeom prst="rect">
            <a:avLst/>
          </a:prstGeom>
          <a:noFill/>
        </p:spPr>
        <p:txBody>
          <a:bodyPr wrap="none" rtlCol="0">
            <a:spAutoFit/>
          </a:bodyPr>
          <a:lstStyle/>
          <a:p>
            <a:r>
              <a:rPr kumimoji="1" lang="en-US" altLang="ja-JP" sz="2200" dirty="0" smtClean="0">
                <a:solidFill>
                  <a:schemeClr val="tx1"/>
                </a:solidFill>
              </a:rPr>
              <a:t>(</a:t>
            </a:r>
            <a:r>
              <a:rPr kumimoji="1" lang="en-US" altLang="ja-JP" sz="2200" dirty="0" smtClean="0"/>
              <a:t>OHT</a:t>
            </a:r>
            <a:r>
              <a:rPr kumimoji="1" lang="en-US" altLang="ja-JP" sz="2200" dirty="0" smtClean="0">
                <a:solidFill>
                  <a:schemeClr val="tx1"/>
                </a:solidFill>
              </a:rPr>
              <a:t>)</a:t>
            </a:r>
            <a:endParaRPr kumimoji="1" lang="ja-JP" altLang="en-US" sz="2200" dirty="0">
              <a:solidFill>
                <a:schemeClr val="tx1"/>
              </a:solidFill>
            </a:endParaRPr>
          </a:p>
        </p:txBody>
      </p:sp>
      <p:sp>
        <p:nvSpPr>
          <p:cNvPr id="34" name="Shape 152"/>
          <p:cNvSpPr/>
          <p:nvPr/>
        </p:nvSpPr>
        <p:spPr>
          <a:xfrm>
            <a:off x="8093844"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14眼</a:t>
            </a:r>
            <a:endParaRPr lang="en-US" sz="2200" b="1" dirty="0">
              <a:solidFill>
                <a:schemeClr val="tx1"/>
              </a:solidFill>
              <a:latin typeface="Calibri"/>
              <a:ea typeface="Calibri"/>
              <a:cs typeface="Calibri"/>
              <a:sym typeface="Calibri"/>
            </a:endParaRPr>
          </a:p>
        </p:txBody>
      </p:sp>
      <p:sp>
        <p:nvSpPr>
          <p:cNvPr id="35" name="Shape 152"/>
          <p:cNvSpPr/>
          <p:nvPr/>
        </p:nvSpPr>
        <p:spPr>
          <a:xfrm>
            <a:off x="8126167"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2眼</a:t>
            </a:r>
            <a:endParaRPr lang="en-US" sz="2200" b="1" dirty="0">
              <a:solidFill>
                <a:schemeClr val="tx1"/>
              </a:solidFill>
              <a:latin typeface="Calibri"/>
              <a:ea typeface="Calibri"/>
              <a:cs typeface="Calibri"/>
              <a:sym typeface="Calibri"/>
            </a:endParaRPr>
          </a:p>
        </p:txBody>
      </p:sp>
      <p:sp>
        <p:nvSpPr>
          <p:cNvPr id="36" name="テキスト ボックス 35"/>
          <p:cNvSpPr txBox="1"/>
          <p:nvPr/>
        </p:nvSpPr>
        <p:spPr>
          <a:xfrm>
            <a:off x="4297816" y="6086947"/>
            <a:ext cx="1313180" cy="430887"/>
          </a:xfrm>
          <a:prstGeom prst="rect">
            <a:avLst/>
          </a:prstGeom>
          <a:noFill/>
        </p:spPr>
        <p:txBody>
          <a:bodyPr wrap="none" rtlCol="0">
            <a:spAutoFit/>
          </a:bodyPr>
          <a:lstStyle/>
          <a:p>
            <a:r>
              <a:rPr kumimoji="1" lang="ja-JP" altLang="en-US" sz="2200" b="1" dirty="0" smtClean="0">
                <a:cs typeface="Calibri" panose="020F0502020204030204" pitchFamily="34" charset="0"/>
              </a:rPr>
              <a:t>高眼圧</a:t>
            </a:r>
            <a:r>
              <a:rPr kumimoji="1" lang="ja-JP" altLang="en-US" sz="2200" b="1" dirty="0">
                <a:cs typeface="Calibri" panose="020F0502020204030204" pitchFamily="34" charset="0"/>
              </a:rPr>
              <a:t>症</a:t>
            </a:r>
            <a:endParaRPr kumimoji="1" lang="ja-JP" altLang="en-US" sz="2200" b="1" dirty="0">
              <a:solidFill>
                <a:schemeClr val="tx1"/>
              </a:solidFill>
              <a:cs typeface="Calibri" panose="020F0502020204030204" pitchFamily="34" charset="0"/>
            </a:endParaRPr>
          </a:p>
        </p:txBody>
      </p:sp>
      <p:sp>
        <p:nvSpPr>
          <p:cNvPr id="37" name="Shape 151"/>
          <p:cNvSpPr/>
          <p:nvPr/>
        </p:nvSpPr>
        <p:spPr>
          <a:xfrm>
            <a:off x="8055172" y="3254318"/>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2200" b="1" dirty="0" smtClean="0">
                <a:latin typeface="Calibri"/>
                <a:ea typeface="Calibri"/>
                <a:cs typeface="Calibri"/>
                <a:sym typeface="Calibri"/>
              </a:rPr>
              <a:t>614</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38" name="左大かっこ 37"/>
          <p:cNvSpPr/>
          <p:nvPr/>
        </p:nvSpPr>
        <p:spPr>
          <a:xfrm>
            <a:off x="4388327" y="3865435"/>
            <a:ext cx="50349" cy="995988"/>
          </a:xfrm>
          <a:prstGeom prst="leftBracket">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mn-ea"/>
            </a:endParaRPr>
          </a:p>
        </p:txBody>
      </p:sp>
      <p:sp>
        <p:nvSpPr>
          <p:cNvPr id="23" name="正方形/長方形 22"/>
          <p:cNvSpPr/>
          <p:nvPr/>
        </p:nvSpPr>
        <p:spPr>
          <a:xfrm>
            <a:off x="278324" y="5894783"/>
            <a:ext cx="3335231" cy="430887"/>
          </a:xfrm>
          <a:prstGeom prst="rect">
            <a:avLst/>
          </a:prstGeom>
        </p:spPr>
        <p:txBody>
          <a:bodyPr wrap="square">
            <a:spAutoFit/>
          </a:bodyPr>
          <a:lstStyle/>
          <a:p>
            <a:r>
              <a:rPr lang="en-US" altLang="ja-JP" sz="2200" b="1" kern="0" dirty="0" smtClean="0">
                <a:latin typeface="+mn-ea"/>
              </a:rPr>
              <a:t>MD(dB)</a:t>
            </a:r>
            <a:r>
              <a:rPr lang="ja-JP" altLang="en-US" sz="2200" b="1" kern="0" dirty="0" smtClean="0">
                <a:latin typeface="+mn-ea"/>
              </a:rPr>
              <a:t>　</a:t>
            </a:r>
            <a:r>
              <a:rPr lang="en-US" altLang="ja-JP" sz="2200" b="1" kern="0" dirty="0">
                <a:latin typeface="+mn-ea"/>
              </a:rPr>
              <a:t> -9.60±9.7D</a:t>
            </a:r>
            <a:endParaRPr lang="en-US" altLang="ja-JP" sz="2200" b="1" kern="0" dirty="0" smtClean="0">
              <a:latin typeface="+mn-ea"/>
            </a:endParaRPr>
          </a:p>
        </p:txBody>
      </p:sp>
      <p:sp>
        <p:nvSpPr>
          <p:cNvPr id="41" name="タイトル 1"/>
          <p:cNvSpPr txBox="1">
            <a:spLocks/>
          </p:cNvSpPr>
          <p:nvPr/>
        </p:nvSpPr>
        <p:spPr>
          <a:xfrm>
            <a:off x="628650" y="365126"/>
            <a:ext cx="7886700" cy="835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smtClean="0"/>
              <a:t>対象</a:t>
            </a:r>
            <a:endParaRPr kumimoji="1" lang="ja-JP" altLang="en-US" dirty="0"/>
          </a:p>
        </p:txBody>
      </p:sp>
    </p:spTree>
    <p:extLst>
      <p:ext uri="{BB962C8B-B14F-4D97-AF65-F5344CB8AC3E}">
        <p14:creationId xmlns:p14="http://schemas.microsoft.com/office/powerpoint/2010/main" val="840143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en-US" altLang="ja-JP" dirty="0" smtClean="0"/>
              <a:t>Normal subject</a:t>
            </a:r>
            <a:endParaRPr lang="ja-JP" dirty="0"/>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40168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516624" y="1348650"/>
          <a:ext cx="8110752" cy="4285399"/>
        </p:xfrm>
        <a:graphic>
          <a:graphicData uri="http://schemas.openxmlformats.org/drawingml/2006/table">
            <a:tbl>
              <a:tblPr>
                <a:noFill/>
              </a:tblPr>
              <a:tblGrid>
                <a:gridCol w="1462302"/>
                <a:gridCol w="1179991"/>
                <a:gridCol w="1090371"/>
                <a:gridCol w="1105469"/>
                <a:gridCol w="1081869"/>
                <a:gridCol w="1036233"/>
                <a:gridCol w="1154517"/>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761644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360 vs 180 degree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1" y="1869141"/>
            <a:ext cx="4755405" cy="3566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66" y="1869141"/>
            <a:ext cx="4755405" cy="3566554"/>
          </a:xfrm>
          <a:prstGeom prst="rect">
            <a:avLst/>
          </a:prstGeom>
        </p:spPr>
      </p:pic>
      <p:sp>
        <p:nvSpPr>
          <p:cNvPr id="7" name="TextBox 6"/>
          <p:cNvSpPr txBox="1"/>
          <p:nvPr/>
        </p:nvSpPr>
        <p:spPr>
          <a:xfrm>
            <a:off x="1761565"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Conventional</a:t>
            </a:r>
            <a:endParaRPr lang="en-US" dirty="0"/>
          </a:p>
        </p:txBody>
      </p:sp>
      <p:sp>
        <p:nvSpPr>
          <p:cNvPr id="8" name="TextBox 7"/>
          <p:cNvSpPr txBox="1"/>
          <p:nvPr/>
        </p:nvSpPr>
        <p:spPr>
          <a:xfrm>
            <a:off x="5578103"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Displaced</a:t>
            </a:r>
            <a:endParaRPr lang="en-US" dirty="0"/>
          </a:p>
        </p:txBody>
      </p:sp>
    </p:spTree>
    <p:extLst>
      <p:ext uri="{BB962C8B-B14F-4D97-AF65-F5344CB8AC3E}">
        <p14:creationId xmlns:p14="http://schemas.microsoft.com/office/powerpoint/2010/main" val="19909526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24782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187921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8887837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2065649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95446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13680225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541959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1230799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488960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33667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1821040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4582520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9657117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36011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640521674"/>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28.5±7.9</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09776425"/>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2818858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11471</TotalTime>
  <Words>3455</Words>
  <Application>Microsoft Macintosh PowerPoint</Application>
  <PresentationFormat>On-screen Show (4:3)</PresentationFormat>
  <Paragraphs>2183</Paragraphs>
  <Slides>67</Slides>
  <Notes>21</Notes>
  <HiddenSlides>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Calibri</vt:lpstr>
      <vt:lpstr>Calibri Light</vt:lpstr>
      <vt:lpstr>Cambria Math</vt:lpstr>
      <vt:lpstr>Century</vt:lpstr>
      <vt:lpstr>Mangal</vt:lpstr>
      <vt:lpstr>ＭＳ ゴシック</vt:lpstr>
      <vt:lpstr>Quattrocento Sans</vt:lpstr>
      <vt:lpstr>Wingdings</vt:lpstr>
      <vt:lpstr>Yu Gothic</vt:lpstr>
      <vt:lpstr>新細明體</vt:lpstr>
      <vt:lpstr>游ゴシック</vt:lpstr>
      <vt:lpstr>游ゴシック Light</vt:lpstr>
      <vt:lpstr>Arial</vt:lpstr>
      <vt:lpstr>Office Theme</vt:lpstr>
      <vt:lpstr>ハンフリー10-2とOCTから算出する網膜神経節細胞数</vt:lpstr>
      <vt:lpstr>背景</vt:lpstr>
      <vt:lpstr>これまでのStructure-Function model</vt:lpstr>
      <vt:lpstr>対象</vt:lpstr>
      <vt:lpstr>PowerPoint Presentation</vt:lpstr>
      <vt:lpstr>対象</vt:lpstr>
      <vt:lpstr>対象</vt:lpstr>
      <vt:lpstr>正常 22例43眼</vt:lpstr>
      <vt:lpstr>Humphrey視野計の閾値検査プログラム(指標配置)</vt:lpstr>
      <vt:lpstr>Humphrey視野計の閾値検査プログラム(指標配置)</vt:lpstr>
      <vt:lpstr>Weighted RGC</vt:lpstr>
      <vt:lpstr>RGC_HFA</vt:lpstr>
      <vt:lpstr>RGC_OCT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30-2　測定点配置</vt:lpstr>
      <vt:lpstr>10-2　測定点配置</vt:lpstr>
      <vt:lpstr>30-2　測定点配置</vt:lpstr>
      <vt:lpstr>10-2　測定点配置</vt:lpstr>
      <vt:lpstr>Normal subject</vt:lpstr>
      <vt:lpstr>対象</vt:lpstr>
      <vt:lpstr>Normal 360 vs 180 degree</vt:lpstr>
      <vt:lpstr>Factor analysis</vt:lpstr>
      <vt:lpstr>PowerPoint Presentation</vt:lpstr>
      <vt:lpstr>Factor analysis; Clock hour </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128</cp:revision>
  <dcterms:created xsi:type="dcterms:W3CDTF">2017-05-19T11:56:16Z</dcterms:created>
  <dcterms:modified xsi:type="dcterms:W3CDTF">2017-09-27T08:09:24Z</dcterms:modified>
</cp:coreProperties>
</file>